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68" r:id="rId4"/>
    <p:sldId id="270" r:id="rId5"/>
    <p:sldId id="262" r:id="rId6"/>
    <p:sldId id="257" r:id="rId7"/>
    <p:sldId id="258" r:id="rId8"/>
    <p:sldId id="265" r:id="rId9"/>
    <p:sldId id="272" r:id="rId10"/>
    <p:sldId id="271" r:id="rId11"/>
    <p:sldId id="273" r:id="rId12"/>
    <p:sldId id="280" r:id="rId13"/>
    <p:sldId id="288" r:id="rId14"/>
    <p:sldId id="261" r:id="rId15"/>
    <p:sldId id="285" r:id="rId16"/>
    <p:sldId id="274" r:id="rId17"/>
    <p:sldId id="263" r:id="rId18"/>
    <p:sldId id="276" r:id="rId19"/>
    <p:sldId id="279" r:id="rId20"/>
    <p:sldId id="278" r:id="rId21"/>
    <p:sldId id="283" r:id="rId22"/>
    <p:sldId id="277" r:id="rId23"/>
    <p:sldId id="264" r:id="rId24"/>
    <p:sldId id="281" r:id="rId25"/>
    <p:sldId id="291" r:id="rId26"/>
    <p:sldId id="282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F3EB"/>
    <a:srgbClr val="F3EEE3"/>
    <a:srgbClr val="3574C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7789" autoAdjust="0"/>
    <p:restoredTop sz="94660"/>
  </p:normalViewPr>
  <p:slideViewPr>
    <p:cSldViewPr snapToGrid="0">
      <p:cViewPr varScale="1">
        <p:scale>
          <a:sx n="58" d="100"/>
          <a:sy n="58" d="100"/>
        </p:scale>
        <p:origin x="72" y="3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B8968-768D-45E4-B09C-E2415BC76E24}" type="datetimeFigureOut">
              <a:rPr lang="en-US" smtClean="0"/>
              <a:t>5/14/2018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07E5E-E14B-41A3-A0E6-476EA8C626F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44612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B8968-768D-45E4-B09C-E2415BC76E24}" type="datetimeFigureOut">
              <a:rPr lang="en-US" smtClean="0"/>
              <a:t>5/14/2018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07E5E-E14B-41A3-A0E6-476EA8C626F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17396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B8968-768D-45E4-B09C-E2415BC76E24}" type="datetimeFigureOut">
              <a:rPr lang="en-US" smtClean="0"/>
              <a:t>5/14/2018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07E5E-E14B-41A3-A0E6-476EA8C626F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69093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B8968-768D-45E4-B09C-E2415BC76E24}" type="datetimeFigureOut">
              <a:rPr lang="en-US" smtClean="0"/>
              <a:t>5/14/2018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07E5E-E14B-41A3-A0E6-476EA8C626F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83123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B8968-768D-45E4-B09C-E2415BC76E24}" type="datetimeFigureOut">
              <a:rPr lang="en-US" smtClean="0"/>
              <a:t>5/14/2018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07E5E-E14B-41A3-A0E6-476EA8C626F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08217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B8968-768D-45E4-B09C-E2415BC76E24}" type="datetimeFigureOut">
              <a:rPr lang="en-US" smtClean="0"/>
              <a:t>5/14/2018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07E5E-E14B-41A3-A0E6-476EA8C626F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44906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B8968-768D-45E4-B09C-E2415BC76E24}" type="datetimeFigureOut">
              <a:rPr lang="en-US" smtClean="0"/>
              <a:t>5/14/2018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07E5E-E14B-41A3-A0E6-476EA8C626F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036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B8968-768D-45E4-B09C-E2415BC76E24}" type="datetimeFigureOut">
              <a:rPr lang="en-US" smtClean="0"/>
              <a:t>5/14/2018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07E5E-E14B-41A3-A0E6-476EA8C626F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64389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B8968-768D-45E4-B09C-E2415BC76E24}" type="datetimeFigureOut">
              <a:rPr lang="en-US" smtClean="0"/>
              <a:t>5/14/2018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07E5E-E14B-41A3-A0E6-476EA8C626F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20584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B8968-768D-45E4-B09C-E2415BC76E24}" type="datetimeFigureOut">
              <a:rPr lang="en-US" smtClean="0"/>
              <a:t>5/14/2018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07E5E-E14B-41A3-A0E6-476EA8C626F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9937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B8968-768D-45E4-B09C-E2415BC76E24}" type="datetimeFigureOut">
              <a:rPr lang="en-US" smtClean="0"/>
              <a:t>5/14/2018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07E5E-E14B-41A3-A0E6-476EA8C626F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60025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B8968-768D-45E4-B09C-E2415BC76E24}" type="datetimeFigureOut">
              <a:rPr lang="en-US" smtClean="0"/>
              <a:t>5/14/2018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407E5E-E14B-41A3-A0E6-476EA8C626F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18330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74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ubtitle 14">
            <a:extLst>
              <a:ext uri="{FF2B5EF4-FFF2-40B4-BE49-F238E27FC236}">
                <a16:creationId xmlns:a16="http://schemas.microsoft.com/office/drawing/2014/main" id="{8A30694E-FF6D-47E9-A9FC-563A8D3DA61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7" name="Picture 1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8E7DF7D4-003A-4ED0-AAEB-E419832393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1236" y="0"/>
            <a:ext cx="9712928" cy="6478523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1C713E3-17A8-4DA7-AEDA-7839CB1F381C}"/>
              </a:ext>
            </a:extLst>
          </p:cNvPr>
          <p:cNvSpPr txBox="1">
            <a:spLocks/>
          </p:cNvSpPr>
          <p:nvPr/>
        </p:nvSpPr>
        <p:spPr>
          <a:xfrm>
            <a:off x="3781012" y="6022767"/>
            <a:ext cx="5013376" cy="83523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 err="1">
                <a:solidFill>
                  <a:schemeClr val="bg1"/>
                </a:solidFill>
              </a:rPr>
              <a:t>Amiel</a:t>
            </a:r>
            <a:r>
              <a:rPr lang="en-US" sz="4800" dirty="0">
                <a:solidFill>
                  <a:schemeClr val="bg1"/>
                </a:solidFill>
              </a:rPr>
              <a:t>, </a:t>
            </a:r>
            <a:r>
              <a:rPr lang="en-US" sz="4800" dirty="0" err="1">
                <a:solidFill>
                  <a:schemeClr val="bg1"/>
                </a:solidFill>
              </a:rPr>
              <a:t>Yovel</a:t>
            </a:r>
            <a:r>
              <a:rPr lang="en-US" sz="4800" dirty="0">
                <a:solidFill>
                  <a:schemeClr val="bg1"/>
                </a:solidFill>
              </a:rPr>
              <a:t>, </a:t>
            </a:r>
            <a:r>
              <a:rPr lang="en-US" sz="4800" dirty="0" err="1">
                <a:solidFill>
                  <a:schemeClr val="bg1"/>
                </a:solidFill>
              </a:rPr>
              <a:t>Yotam</a:t>
            </a:r>
            <a:r>
              <a:rPr lang="en-US" sz="4800" dirty="0">
                <a:solidFill>
                  <a:schemeClr val="bg1"/>
                </a:solidFill>
              </a:rPr>
              <a:t>, Dima</a:t>
            </a:r>
          </a:p>
        </p:txBody>
      </p:sp>
    </p:spTree>
    <p:extLst>
      <p:ext uri="{BB962C8B-B14F-4D97-AF65-F5344CB8AC3E}">
        <p14:creationId xmlns:p14="http://schemas.microsoft.com/office/powerpoint/2010/main" val="23377169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C8F10CB3-3B5E-4C7A-98CF-B87454DDFA3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48370" y="3966828"/>
            <a:ext cx="3339958" cy="2891173"/>
          </a:xfrm>
          <a:custGeom>
            <a:avLst/>
            <a:gdLst>
              <a:gd name="connsiteX0" fmla="*/ 2002536 w 3339958"/>
              <a:gd name="connsiteY0" fmla="*/ 0 h 2891173"/>
              <a:gd name="connsiteX1" fmla="*/ 3276335 w 3339958"/>
              <a:gd name="connsiteY1" fmla="*/ 457282 h 2891173"/>
              <a:gd name="connsiteX2" fmla="*/ 3339958 w 3339958"/>
              <a:gd name="connsiteY2" fmla="*/ 515107 h 2891173"/>
              <a:gd name="connsiteX3" fmla="*/ 3339958 w 3339958"/>
              <a:gd name="connsiteY3" fmla="*/ 2891173 h 2891173"/>
              <a:gd name="connsiteX4" fmla="*/ 209954 w 3339958"/>
              <a:gd name="connsiteY4" fmla="*/ 2891173 h 2891173"/>
              <a:gd name="connsiteX5" fmla="*/ 157369 w 3339958"/>
              <a:gd name="connsiteY5" fmla="*/ 2782014 h 2891173"/>
              <a:gd name="connsiteX6" fmla="*/ 0 w 3339958"/>
              <a:gd name="connsiteY6" fmla="*/ 2002536 h 2891173"/>
              <a:gd name="connsiteX7" fmla="*/ 2002536 w 3339958"/>
              <a:gd name="connsiteY7" fmla="*/ 0 h 2891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39958" h="2891173">
                <a:moveTo>
                  <a:pt x="2002536" y="0"/>
                </a:moveTo>
                <a:cubicBezTo>
                  <a:pt x="2486398" y="0"/>
                  <a:pt x="2930179" y="171609"/>
                  <a:pt x="3276335" y="457282"/>
                </a:cubicBezTo>
                <a:lnTo>
                  <a:pt x="3339958" y="515107"/>
                </a:lnTo>
                <a:lnTo>
                  <a:pt x="3339958" y="2891173"/>
                </a:lnTo>
                <a:lnTo>
                  <a:pt x="209954" y="2891173"/>
                </a:lnTo>
                <a:lnTo>
                  <a:pt x="157369" y="2782014"/>
                </a:lnTo>
                <a:cubicBezTo>
                  <a:pt x="56036" y="2542434"/>
                  <a:pt x="0" y="2279029"/>
                  <a:pt x="0" y="2002536"/>
                </a:cubicBezTo>
                <a:cubicBezTo>
                  <a:pt x="0" y="896566"/>
                  <a:pt x="896566" y="0"/>
                  <a:pt x="2002536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5" name="Freeform: Shape 84">
            <a:extLst>
              <a:ext uri="{FF2B5EF4-FFF2-40B4-BE49-F238E27FC236}">
                <a16:creationId xmlns:a16="http://schemas.microsoft.com/office/drawing/2014/main" id="{B905CDE4-B751-4B3E-B625-6E59F890341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4932" y="1"/>
            <a:ext cx="4077068" cy="3445261"/>
          </a:xfrm>
          <a:custGeom>
            <a:avLst/>
            <a:gdLst>
              <a:gd name="connsiteX0" fmla="*/ 250035 w 4077068"/>
              <a:gd name="connsiteY0" fmla="*/ 0 h 3445261"/>
              <a:gd name="connsiteX1" fmla="*/ 4077068 w 4077068"/>
              <a:gd name="connsiteY1" fmla="*/ 0 h 3445261"/>
              <a:gd name="connsiteX2" fmla="*/ 4077068 w 4077068"/>
              <a:gd name="connsiteY2" fmla="*/ 2743040 h 3445261"/>
              <a:gd name="connsiteX3" fmla="*/ 4074154 w 4077068"/>
              <a:gd name="connsiteY3" fmla="*/ 2746247 h 3445261"/>
              <a:gd name="connsiteX4" fmla="*/ 2386584 w 4077068"/>
              <a:gd name="connsiteY4" fmla="*/ 3445261 h 3445261"/>
              <a:gd name="connsiteX5" fmla="*/ 0 w 4077068"/>
              <a:gd name="connsiteY5" fmla="*/ 1058677 h 3445261"/>
              <a:gd name="connsiteX6" fmla="*/ 187550 w 4077068"/>
              <a:gd name="connsiteY6" fmla="*/ 129711 h 3445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7068" h="3445261">
                <a:moveTo>
                  <a:pt x="250035" y="0"/>
                </a:moveTo>
                <a:lnTo>
                  <a:pt x="4077068" y="0"/>
                </a:lnTo>
                <a:lnTo>
                  <a:pt x="4077068" y="2743040"/>
                </a:lnTo>
                <a:lnTo>
                  <a:pt x="4074154" y="2746247"/>
                </a:lnTo>
                <a:cubicBezTo>
                  <a:pt x="3642267" y="3178134"/>
                  <a:pt x="3045621" y="3445261"/>
                  <a:pt x="2386584" y="3445261"/>
                </a:cubicBezTo>
                <a:cubicBezTo>
                  <a:pt x="1068510" y="3445261"/>
                  <a:pt x="0" y="2376751"/>
                  <a:pt x="0" y="1058677"/>
                </a:cubicBezTo>
                <a:cubicBezTo>
                  <a:pt x="0" y="729159"/>
                  <a:pt x="66782" y="415238"/>
                  <a:pt x="187550" y="129711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08108C16-F4C0-44AA-999D-17BD39219B2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73660" y="2557569"/>
            <a:ext cx="3072384" cy="307238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07977D39-626F-40D7-B00F-16E02602DD5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5495" y="197110"/>
            <a:ext cx="2020824" cy="202082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098" name="Picture 2" descr="https://finexecutive.com/uploads/news/preview/600_400/164453007464.jpg">
            <a:extLst>
              <a:ext uri="{FF2B5EF4-FFF2-40B4-BE49-F238E27FC236}">
                <a16:creationId xmlns:a16="http://schemas.microsoft.com/office/drawing/2014/main" id="{F265508B-3461-4A28-B9C1-661E4E63AD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48" r="7" b="7"/>
          <a:stretch/>
        </p:blipFill>
        <p:spPr bwMode="auto">
          <a:xfrm>
            <a:off x="5680087" y="361702"/>
            <a:ext cx="1691640" cy="1691640"/>
          </a:xfrm>
          <a:custGeom>
            <a:avLst/>
            <a:gdLst>
              <a:gd name="connsiteX0" fmla="*/ 978408 w 1956816"/>
              <a:gd name="connsiteY0" fmla="*/ 0 h 1956816"/>
              <a:gd name="connsiteX1" fmla="*/ 1956816 w 1956816"/>
              <a:gd name="connsiteY1" fmla="*/ 978408 h 1956816"/>
              <a:gd name="connsiteX2" fmla="*/ 978408 w 1956816"/>
              <a:gd name="connsiteY2" fmla="*/ 1956816 h 1956816"/>
              <a:gd name="connsiteX3" fmla="*/ 0 w 1956816"/>
              <a:gd name="connsiteY3" fmla="*/ 978408 h 1956816"/>
              <a:gd name="connsiteX4" fmla="*/ 978408 w 1956816"/>
              <a:gd name="connsiteY4" fmla="*/ 0 h 19568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56816" h="1956816">
                <a:moveTo>
                  <a:pt x="978408" y="0"/>
                </a:moveTo>
                <a:cubicBezTo>
                  <a:pt x="1518768" y="0"/>
                  <a:pt x="1956816" y="438048"/>
                  <a:pt x="1956816" y="978408"/>
                </a:cubicBezTo>
                <a:cubicBezTo>
                  <a:pt x="1956816" y="1518768"/>
                  <a:pt x="1518768" y="1956816"/>
                  <a:pt x="978408" y="1956816"/>
                </a:cubicBezTo>
                <a:cubicBezTo>
                  <a:pt x="438048" y="1956816"/>
                  <a:pt x="0" y="1518768"/>
                  <a:pt x="0" y="978408"/>
                </a:cubicBezTo>
                <a:cubicBezTo>
                  <a:pt x="0" y="438048"/>
                  <a:pt x="438048" y="0"/>
                  <a:pt x="978408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870D143-6836-41B7-8349-A6688DEE23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50"/>
          <a:stretch/>
        </p:blipFill>
        <p:spPr>
          <a:xfrm>
            <a:off x="5838252" y="2722161"/>
            <a:ext cx="2743200" cy="2743200"/>
          </a:xfrm>
          <a:custGeom>
            <a:avLst/>
            <a:gdLst>
              <a:gd name="connsiteX0" fmla="*/ 1417320 w 2834640"/>
              <a:gd name="connsiteY0" fmla="*/ 0 h 2834640"/>
              <a:gd name="connsiteX1" fmla="*/ 2834640 w 2834640"/>
              <a:gd name="connsiteY1" fmla="*/ 1417320 h 2834640"/>
              <a:gd name="connsiteX2" fmla="*/ 1417320 w 2834640"/>
              <a:gd name="connsiteY2" fmla="*/ 2834640 h 2834640"/>
              <a:gd name="connsiteX3" fmla="*/ 0 w 2834640"/>
              <a:gd name="connsiteY3" fmla="*/ 1417320 h 2834640"/>
              <a:gd name="connsiteX4" fmla="*/ 1417320 w 2834640"/>
              <a:gd name="connsiteY4" fmla="*/ 0 h 2834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4640" h="2834640">
                <a:moveTo>
                  <a:pt x="1417320" y="0"/>
                </a:moveTo>
                <a:cubicBezTo>
                  <a:pt x="2200084" y="0"/>
                  <a:pt x="2834640" y="634556"/>
                  <a:pt x="2834640" y="1417320"/>
                </a:cubicBezTo>
                <a:cubicBezTo>
                  <a:pt x="2834640" y="2200084"/>
                  <a:pt x="2200084" y="2834640"/>
                  <a:pt x="1417320" y="2834640"/>
                </a:cubicBezTo>
                <a:cubicBezTo>
                  <a:pt x="634556" y="2834640"/>
                  <a:pt x="0" y="2200084"/>
                  <a:pt x="0" y="1417320"/>
                </a:cubicBezTo>
                <a:cubicBezTo>
                  <a:pt x="0" y="634556"/>
                  <a:pt x="634556" y="0"/>
                  <a:pt x="1417320" y="0"/>
                </a:cubicBezTo>
                <a:close/>
              </a:path>
            </a:pathLst>
          </a:custGeom>
        </p:spPr>
      </p:pic>
      <p:pic>
        <p:nvPicPr>
          <p:cNvPr id="4111" name="Content Placeholder 7">
            <a:extLst>
              <a:ext uri="{FF2B5EF4-FFF2-40B4-BE49-F238E27FC236}">
                <a16:creationId xmlns:a16="http://schemas.microsoft.com/office/drawing/2014/main" id="{8E93EA4E-8816-4FFE-BCCB-1DD64C24775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-4" b="9953"/>
          <a:stretch/>
        </p:blipFill>
        <p:spPr>
          <a:xfrm>
            <a:off x="9009416" y="4131546"/>
            <a:ext cx="3178912" cy="2726454"/>
          </a:xfrm>
          <a:custGeom>
            <a:avLst/>
            <a:gdLst>
              <a:gd name="connsiteX0" fmla="*/ 1837818 w 3178912"/>
              <a:gd name="connsiteY0" fmla="*/ 0 h 2726454"/>
              <a:gd name="connsiteX1" fmla="*/ 3137352 w 3178912"/>
              <a:gd name="connsiteY1" fmla="*/ 538285 h 2726454"/>
              <a:gd name="connsiteX2" fmla="*/ 3178912 w 3178912"/>
              <a:gd name="connsiteY2" fmla="*/ 584013 h 2726454"/>
              <a:gd name="connsiteX3" fmla="*/ 3178912 w 3178912"/>
              <a:gd name="connsiteY3" fmla="*/ 2726454 h 2726454"/>
              <a:gd name="connsiteX4" fmla="*/ 229483 w 3178912"/>
              <a:gd name="connsiteY4" fmla="*/ 2726454 h 2726454"/>
              <a:gd name="connsiteX5" fmla="*/ 221815 w 3178912"/>
              <a:gd name="connsiteY5" fmla="*/ 2713832 h 2726454"/>
              <a:gd name="connsiteX6" fmla="*/ 0 w 3178912"/>
              <a:gd name="connsiteY6" fmla="*/ 1837818 h 2726454"/>
              <a:gd name="connsiteX7" fmla="*/ 1837818 w 3178912"/>
              <a:gd name="connsiteY7" fmla="*/ 0 h 2726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78912" h="2726454">
                <a:moveTo>
                  <a:pt x="1837818" y="0"/>
                </a:moveTo>
                <a:cubicBezTo>
                  <a:pt x="2345318" y="0"/>
                  <a:pt x="2804772" y="205705"/>
                  <a:pt x="3137352" y="538285"/>
                </a:cubicBezTo>
                <a:lnTo>
                  <a:pt x="3178912" y="584013"/>
                </a:lnTo>
                <a:lnTo>
                  <a:pt x="3178912" y="2726454"/>
                </a:lnTo>
                <a:lnTo>
                  <a:pt x="229483" y="2726454"/>
                </a:lnTo>
                <a:lnTo>
                  <a:pt x="221815" y="2713832"/>
                </a:lnTo>
                <a:cubicBezTo>
                  <a:pt x="80353" y="2453425"/>
                  <a:pt x="0" y="2155005"/>
                  <a:pt x="0" y="1837818"/>
                </a:cubicBezTo>
                <a:cubicBezTo>
                  <a:pt x="0" y="822819"/>
                  <a:pt x="822819" y="0"/>
                  <a:pt x="1837818" y="0"/>
                </a:cubicBezTo>
                <a:close/>
              </a:path>
            </a:pathLst>
          </a:custGeom>
        </p:spPr>
      </p:pic>
      <p:pic>
        <p:nvPicPr>
          <p:cNvPr id="4108" name="Content Placeholder 4">
            <a:extLst>
              <a:ext uri="{FF2B5EF4-FFF2-40B4-BE49-F238E27FC236}">
                <a16:creationId xmlns:a16="http://schemas.microsoft.com/office/drawing/2014/main" id="{82C61CA5-E40B-4904-A002-D1F7B47D295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1964" r="-4" b="-5"/>
          <a:stretch/>
        </p:blipFill>
        <p:spPr>
          <a:xfrm>
            <a:off x="8278624" y="2"/>
            <a:ext cx="3913376" cy="3281569"/>
          </a:xfrm>
          <a:custGeom>
            <a:avLst/>
            <a:gdLst>
              <a:gd name="connsiteX0" fmla="*/ 267865 w 3913376"/>
              <a:gd name="connsiteY0" fmla="*/ 0 h 3281569"/>
              <a:gd name="connsiteX1" fmla="*/ 3913376 w 3913376"/>
              <a:gd name="connsiteY1" fmla="*/ 0 h 3281569"/>
              <a:gd name="connsiteX2" fmla="*/ 3913376 w 3913376"/>
              <a:gd name="connsiteY2" fmla="*/ 2499938 h 3281569"/>
              <a:gd name="connsiteX3" fmla="*/ 3794714 w 3913376"/>
              <a:gd name="connsiteY3" fmla="*/ 2630499 h 3281569"/>
              <a:gd name="connsiteX4" fmla="*/ 2222892 w 3913376"/>
              <a:gd name="connsiteY4" fmla="*/ 3281569 h 3281569"/>
              <a:gd name="connsiteX5" fmla="*/ 0 w 3913376"/>
              <a:gd name="connsiteY5" fmla="*/ 1058677 h 3281569"/>
              <a:gd name="connsiteX6" fmla="*/ 174686 w 3913376"/>
              <a:gd name="connsiteY6" fmla="*/ 193427 h 3281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13376" h="3281569">
                <a:moveTo>
                  <a:pt x="267865" y="0"/>
                </a:moveTo>
                <a:lnTo>
                  <a:pt x="3913376" y="0"/>
                </a:lnTo>
                <a:lnTo>
                  <a:pt x="3913376" y="2499938"/>
                </a:lnTo>
                <a:lnTo>
                  <a:pt x="3794714" y="2630499"/>
                </a:lnTo>
                <a:cubicBezTo>
                  <a:pt x="3392450" y="3032763"/>
                  <a:pt x="2836727" y="3281569"/>
                  <a:pt x="2222892" y="3281569"/>
                </a:cubicBezTo>
                <a:cubicBezTo>
                  <a:pt x="995223" y="3281569"/>
                  <a:pt x="0" y="2286346"/>
                  <a:pt x="0" y="1058677"/>
                </a:cubicBezTo>
                <a:cubicBezTo>
                  <a:pt x="0" y="751760"/>
                  <a:pt x="62202" y="459370"/>
                  <a:pt x="174686" y="193427"/>
                </a:cubicBez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CAB0795-E86B-4D2B-B980-2948E332CB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098" y="1396289"/>
            <a:ext cx="4624342" cy="1325563"/>
          </a:xfrm>
        </p:spPr>
        <p:txBody>
          <a:bodyPr>
            <a:normAutofit/>
          </a:bodyPr>
          <a:lstStyle/>
          <a:p>
            <a:r>
              <a:rPr lang="en-US" dirty="0"/>
              <a:t>TSNE</a:t>
            </a:r>
          </a:p>
        </p:txBody>
      </p:sp>
      <p:sp>
        <p:nvSpPr>
          <p:cNvPr id="4113" name="Content Placeholder 4112">
            <a:extLst>
              <a:ext uri="{FF2B5EF4-FFF2-40B4-BE49-F238E27FC236}">
                <a16:creationId xmlns:a16="http://schemas.microsoft.com/office/drawing/2014/main" id="{EE18B3CF-40CA-480D-BBF2-20F05C2611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5543" y="2871982"/>
            <a:ext cx="4558309" cy="3181684"/>
          </a:xfrm>
        </p:spPr>
        <p:txBody>
          <a:bodyPr anchor="t">
            <a:normAutofit/>
          </a:bodyPr>
          <a:lstStyle/>
          <a:p>
            <a:r>
              <a:rPr lang="en-US" sz="2400" dirty="0"/>
              <a:t>TNSE</a:t>
            </a:r>
          </a:p>
          <a:p>
            <a:r>
              <a:rPr lang="en-US" sz="2400" dirty="0"/>
              <a:t>PCA  + TNSE</a:t>
            </a:r>
          </a:p>
          <a:p>
            <a:r>
              <a:rPr lang="en-US" sz="2400" dirty="0"/>
              <a:t>TSNE on top two classes</a:t>
            </a:r>
          </a:p>
          <a:p>
            <a:r>
              <a:rPr lang="en-US" sz="2400" dirty="0"/>
              <a:t>Etc.</a:t>
            </a:r>
          </a:p>
        </p:txBody>
      </p:sp>
    </p:spTree>
    <p:extLst>
      <p:ext uri="{BB962C8B-B14F-4D97-AF65-F5344CB8AC3E}">
        <p14:creationId xmlns:p14="http://schemas.microsoft.com/office/powerpoint/2010/main" val="18983389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s://finexecutive.com/uploads/news/preview/600_400/164453007464.jpg">
            <a:extLst>
              <a:ext uri="{FF2B5EF4-FFF2-40B4-BE49-F238E27FC236}">
                <a16:creationId xmlns:a16="http://schemas.microsoft.com/office/drawing/2014/main" id="{F265508B-3461-4A28-B9C1-661E4E63AD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21" b="14094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CAB0795-E86B-4D2B-B980-2948E332C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600" b="1" dirty="0" err="1">
                <a:solidFill>
                  <a:srgbClr val="FFFFFF"/>
                </a:solidFill>
              </a:rPr>
              <a:t>DBscan</a:t>
            </a:r>
            <a:endParaRPr lang="en-US" sz="6600" b="1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8EC15F-8F71-4501-9475-06CE814ACB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were unable to cluster the data into meaningful groups. </a:t>
            </a:r>
          </a:p>
          <a:p>
            <a:r>
              <a:rPr lang="en-US" dirty="0"/>
              <a:t>Clusters could have been used as features.</a:t>
            </a:r>
          </a:p>
          <a:p>
            <a:r>
              <a:rPr lang="en-US" dirty="0"/>
              <a:t>We didn’t have time to test it...</a:t>
            </a:r>
          </a:p>
        </p:txBody>
      </p:sp>
    </p:spTree>
    <p:extLst>
      <p:ext uri="{BB962C8B-B14F-4D97-AF65-F5344CB8AC3E}">
        <p14:creationId xmlns:p14="http://schemas.microsoft.com/office/powerpoint/2010/main" val="153696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s://finexecutive.com/uploads/news/preview/600_400/164453007464.jpg">
            <a:extLst>
              <a:ext uri="{FF2B5EF4-FFF2-40B4-BE49-F238E27FC236}">
                <a16:creationId xmlns:a16="http://schemas.microsoft.com/office/drawing/2014/main" id="{F265508B-3461-4A28-B9C1-661E4E63AD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21" b="14094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CAB0795-E86B-4D2B-B980-2948E332C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600" b="1" dirty="0">
                <a:solidFill>
                  <a:srgbClr val="FFFFFF"/>
                </a:solidFill>
              </a:rPr>
              <a:t>Meta-Features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8EC15F-8F71-4501-9475-06CE814ACB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Low value.</a:t>
            </a:r>
          </a:p>
          <a:p>
            <a:r>
              <a:rPr lang="en-US" dirty="0"/>
              <a:t>Significant increase in learning time. </a:t>
            </a:r>
          </a:p>
        </p:txBody>
      </p:sp>
    </p:spTree>
    <p:extLst>
      <p:ext uri="{BB962C8B-B14F-4D97-AF65-F5344CB8AC3E}">
        <p14:creationId xmlns:p14="http://schemas.microsoft.com/office/powerpoint/2010/main" val="9693390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432"/>
            <a:ext cx="12192000" cy="6864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3145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9228552E-C8B1-4A80-8448-0787CE0FC70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https://static01.nyt.com/images/2010/10/01/arts/ROUNDUP-IPMAN/ROUNDUP-IPMAN-jumbo.jpg">
            <a:extLst>
              <a:ext uri="{FF2B5EF4-FFF2-40B4-BE49-F238E27FC236}">
                <a16:creationId xmlns:a16="http://schemas.microsoft.com/office/drawing/2014/main" id="{834B3D1D-B822-4245-8314-6E029AC46D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65" b="9129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Modeling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sz="3600" dirty="0"/>
              <a:t>One-vs-All Classification</a:t>
            </a:r>
          </a:p>
          <a:p>
            <a:pPr lvl="1"/>
            <a:r>
              <a:rPr lang="en-US" sz="3200" dirty="0"/>
              <a:t>Classifiers need not use same algorithm</a:t>
            </a:r>
          </a:p>
          <a:p>
            <a:endParaRPr lang="en-US" sz="3200" dirty="0"/>
          </a:p>
          <a:p>
            <a:r>
              <a:rPr lang="en-US" sz="3200" dirty="0"/>
              <a:t>Models we used:</a:t>
            </a:r>
          </a:p>
          <a:p>
            <a:pPr lvl="1"/>
            <a:r>
              <a:rPr lang="en-US" sz="2800" dirty="0"/>
              <a:t>Random Forest </a:t>
            </a:r>
          </a:p>
          <a:p>
            <a:pPr lvl="1"/>
            <a:r>
              <a:rPr lang="en-US" sz="2800" dirty="0" err="1"/>
              <a:t>XGBoost</a:t>
            </a:r>
            <a:r>
              <a:rPr lang="en-US" sz="2800" dirty="0"/>
              <a:t> \ LGBM</a:t>
            </a:r>
          </a:p>
          <a:p>
            <a:pPr lvl="1"/>
            <a:r>
              <a:rPr lang="en-US" sz="2800" dirty="0"/>
              <a:t>Logistic Regression</a:t>
            </a:r>
          </a:p>
          <a:p>
            <a:pPr lvl="1"/>
            <a:r>
              <a:rPr lang="en-US" sz="2800" dirty="0"/>
              <a:t>Ensemble of the above models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837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9228552E-C8B1-4A80-8448-0787CE0FC70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https://static01.nyt.com/images/2010/10/01/arts/ROUNDUP-IPMAN/ROUNDUP-IPMAN-jumbo.jpg">
            <a:extLst>
              <a:ext uri="{FF2B5EF4-FFF2-40B4-BE49-F238E27FC236}">
                <a16:creationId xmlns:a16="http://schemas.microsoft.com/office/drawing/2014/main" id="{834B3D1D-B822-4245-8314-6E029AC46D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65" b="9129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Modeling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250" y="1524000"/>
            <a:ext cx="12001500" cy="4968875"/>
          </a:xfrm>
        </p:spPr>
        <p:txBody>
          <a:bodyPr>
            <a:normAutofit lnSpcReduction="10000"/>
          </a:bodyPr>
          <a:lstStyle/>
          <a:p>
            <a:r>
              <a:rPr lang="en-US" sz="2000" dirty="0"/>
              <a:t>'socket': </a:t>
            </a:r>
            <a:r>
              <a:rPr lang="en-US" sz="2000" dirty="0" err="1"/>
              <a:t>RandomForestClassifier</a:t>
            </a:r>
            <a:r>
              <a:rPr lang="en-US" sz="2000" dirty="0"/>
              <a:t>(</a:t>
            </a:r>
            <a:r>
              <a:rPr lang="en-US" sz="2000" dirty="0" err="1"/>
              <a:t>n_estimators</a:t>
            </a:r>
            <a:r>
              <a:rPr lang="en-US" sz="2000" dirty="0"/>
              <a:t>=100, </a:t>
            </a:r>
            <a:r>
              <a:rPr lang="en-US" sz="2000" dirty="0" err="1"/>
              <a:t>min_samples_leaf</a:t>
            </a:r>
            <a:r>
              <a:rPr lang="en-US" sz="2000" dirty="0"/>
              <a:t>=3, </a:t>
            </a:r>
            <a:r>
              <a:rPr lang="en-US" sz="2000" dirty="0" err="1"/>
              <a:t>n_jobs</a:t>
            </a:r>
            <a:r>
              <a:rPr lang="en-US" sz="2000" dirty="0"/>
              <a:t>=-1, </a:t>
            </a:r>
            <a:r>
              <a:rPr lang="en-US" sz="2000" dirty="0" err="1"/>
              <a:t>max_features</a:t>
            </a:r>
            <a:r>
              <a:rPr lang="en-US" sz="2000" dirty="0"/>
              <a:t>= 60),</a:t>
            </a:r>
          </a:p>
          <a:p>
            <a:r>
              <a:rPr lang="en-US" sz="2000" dirty="0"/>
              <a:t>'lights': </a:t>
            </a:r>
            <a:r>
              <a:rPr lang="en-US" sz="2000" dirty="0" err="1"/>
              <a:t>RandomForestClassifier</a:t>
            </a:r>
            <a:r>
              <a:rPr lang="en-US" sz="2000" dirty="0"/>
              <a:t>(</a:t>
            </a:r>
            <a:r>
              <a:rPr lang="en-US" sz="2000" dirty="0" err="1"/>
              <a:t>n_estimators</a:t>
            </a:r>
            <a:r>
              <a:rPr lang="en-US" sz="2000" dirty="0"/>
              <a:t>=100, </a:t>
            </a:r>
            <a:r>
              <a:rPr lang="en-US" sz="2000" dirty="0" err="1"/>
              <a:t>min_samples_leaf</a:t>
            </a:r>
            <a:r>
              <a:rPr lang="en-US" sz="2000" dirty="0"/>
              <a:t>=3, </a:t>
            </a:r>
            <a:r>
              <a:rPr lang="en-US" sz="2000" dirty="0" err="1"/>
              <a:t>n_jobs</a:t>
            </a:r>
            <a:r>
              <a:rPr lang="en-US" sz="2000" dirty="0"/>
              <a:t>=-1), </a:t>
            </a:r>
          </a:p>
          <a:p>
            <a:r>
              <a:rPr lang="en-US" sz="2000" dirty="0"/>
              <a:t>'TV': </a:t>
            </a:r>
            <a:r>
              <a:rPr lang="en-US" sz="2000" dirty="0" err="1"/>
              <a:t>lightgbm.LGBMClassifier</a:t>
            </a:r>
            <a:r>
              <a:rPr lang="en-US" sz="2000" dirty="0"/>
              <a:t>(</a:t>
            </a:r>
            <a:r>
              <a:rPr lang="en-US" sz="2000" dirty="0" err="1"/>
              <a:t>min_child_samples</a:t>
            </a:r>
            <a:r>
              <a:rPr lang="en-US" sz="2000" dirty="0"/>
              <a:t>=5, </a:t>
            </a:r>
            <a:r>
              <a:rPr lang="en-US" sz="2000" dirty="0" err="1"/>
              <a:t>min_split_gain</a:t>
            </a:r>
            <a:r>
              <a:rPr lang="en-US" sz="2000" dirty="0"/>
              <a:t>=0.01, </a:t>
            </a:r>
            <a:r>
              <a:rPr lang="en-US" sz="2000" dirty="0" err="1"/>
              <a:t>colsample_bytree</a:t>
            </a:r>
            <a:r>
              <a:rPr lang="en-US" sz="2000" dirty="0"/>
              <a:t>=0.9, </a:t>
            </a:r>
            <a:r>
              <a:rPr lang="en-US" sz="2000" dirty="0" err="1"/>
              <a:t>n_jobs</a:t>
            </a:r>
            <a:r>
              <a:rPr lang="en-US" sz="2000" dirty="0"/>
              <a:t>=-1), </a:t>
            </a:r>
          </a:p>
          <a:p>
            <a:r>
              <a:rPr lang="en-US" sz="2000" dirty="0"/>
              <a:t>'</a:t>
            </a:r>
            <a:r>
              <a:rPr lang="en-US" sz="2000" dirty="0" err="1"/>
              <a:t>baby_monitor</a:t>
            </a:r>
            <a:r>
              <a:rPr lang="en-US" sz="2000" dirty="0"/>
              <a:t>': </a:t>
            </a:r>
            <a:r>
              <a:rPr lang="en-US" sz="2000" dirty="0" err="1"/>
              <a:t>lightgbm.LGBMClassifier</a:t>
            </a:r>
            <a:r>
              <a:rPr lang="en-US" sz="2000" dirty="0"/>
              <a:t>(</a:t>
            </a:r>
            <a:r>
              <a:rPr lang="en-US" sz="2000" dirty="0" err="1"/>
              <a:t>min_child_samples</a:t>
            </a:r>
            <a:r>
              <a:rPr lang="en-US" sz="2000" dirty="0"/>
              <a:t>=5, </a:t>
            </a:r>
            <a:r>
              <a:rPr lang="en-US" sz="2000" dirty="0" err="1"/>
              <a:t>min_split_gain</a:t>
            </a:r>
            <a:r>
              <a:rPr lang="en-US" sz="2000" dirty="0"/>
              <a:t>=0.01, </a:t>
            </a:r>
            <a:r>
              <a:rPr lang="en-US" sz="2000" dirty="0" err="1"/>
              <a:t>colsample_bytree</a:t>
            </a:r>
            <a:r>
              <a:rPr lang="en-US" sz="2000" dirty="0"/>
              <a:t>=0.9, </a:t>
            </a:r>
            <a:r>
              <a:rPr lang="en-US" sz="2000" dirty="0" err="1"/>
              <a:t>n_jobs</a:t>
            </a:r>
            <a:r>
              <a:rPr lang="en-US" sz="2000" dirty="0"/>
              <a:t>=-1),</a:t>
            </a:r>
          </a:p>
          <a:p>
            <a:r>
              <a:rPr lang="en-US" sz="2000" dirty="0"/>
              <a:t>'</a:t>
            </a:r>
            <a:r>
              <a:rPr lang="en-US" sz="2000" dirty="0" err="1"/>
              <a:t>motion_sensor</a:t>
            </a:r>
            <a:r>
              <a:rPr lang="en-US" sz="2000" dirty="0"/>
              <a:t>': </a:t>
            </a:r>
            <a:r>
              <a:rPr lang="en-US" sz="2000" dirty="0" err="1"/>
              <a:t>lightgbm.LGBMClassifier</a:t>
            </a:r>
            <a:r>
              <a:rPr lang="en-US" sz="2000" dirty="0"/>
              <a:t>(</a:t>
            </a:r>
            <a:r>
              <a:rPr lang="en-US" sz="2000" dirty="0" err="1"/>
              <a:t>min_child_samples</a:t>
            </a:r>
            <a:r>
              <a:rPr lang="en-US" sz="2000" dirty="0"/>
              <a:t>=5, </a:t>
            </a:r>
            <a:r>
              <a:rPr lang="en-US" sz="2000" dirty="0" err="1"/>
              <a:t>min_split_gain</a:t>
            </a:r>
            <a:r>
              <a:rPr lang="en-US" sz="2000" dirty="0"/>
              <a:t>=0.01, </a:t>
            </a:r>
            <a:r>
              <a:rPr lang="en-US" sz="2000" dirty="0" err="1"/>
              <a:t>colsample_bytree</a:t>
            </a:r>
            <a:r>
              <a:rPr lang="en-US" sz="2000" dirty="0"/>
              <a:t>=0.9, </a:t>
            </a:r>
            <a:r>
              <a:rPr lang="en-US" sz="2000" dirty="0" err="1"/>
              <a:t>n_jobs</a:t>
            </a:r>
            <a:r>
              <a:rPr lang="en-US" sz="2000" dirty="0"/>
              <a:t>=-1),</a:t>
            </a:r>
          </a:p>
          <a:p>
            <a:r>
              <a:rPr lang="en-US" sz="2000" dirty="0"/>
              <a:t>'thermostat': </a:t>
            </a:r>
            <a:r>
              <a:rPr lang="en-US" sz="2000" dirty="0" err="1"/>
              <a:t>lightgbm.LGBMClassifier</a:t>
            </a:r>
            <a:r>
              <a:rPr lang="en-US" sz="2000" dirty="0"/>
              <a:t>(</a:t>
            </a:r>
            <a:r>
              <a:rPr lang="en-US" sz="2000" dirty="0" err="1"/>
              <a:t>min_child_samples</a:t>
            </a:r>
            <a:r>
              <a:rPr lang="en-US" sz="2000" dirty="0"/>
              <a:t>=5, </a:t>
            </a:r>
            <a:r>
              <a:rPr lang="en-US" sz="2000" dirty="0" err="1"/>
              <a:t>min_split_gain</a:t>
            </a:r>
            <a:r>
              <a:rPr lang="en-US" sz="2000" dirty="0"/>
              <a:t>=0.01, </a:t>
            </a:r>
            <a:r>
              <a:rPr lang="en-US" sz="2000" dirty="0" err="1"/>
              <a:t>colsample_bytree</a:t>
            </a:r>
            <a:r>
              <a:rPr lang="en-US" sz="2000" dirty="0"/>
              <a:t>=0.9, </a:t>
            </a:r>
            <a:r>
              <a:rPr lang="en-US" sz="2000" dirty="0" err="1"/>
              <a:t>n_jobs</a:t>
            </a:r>
            <a:r>
              <a:rPr lang="en-US" sz="2000" dirty="0"/>
              <a:t>=-1),</a:t>
            </a:r>
          </a:p>
          <a:p>
            <a:r>
              <a:rPr lang="en-US" sz="2000" dirty="0"/>
              <a:t>'</a:t>
            </a:r>
            <a:r>
              <a:rPr lang="en-US" sz="2000" dirty="0" err="1"/>
              <a:t>security_camera</a:t>
            </a:r>
            <a:r>
              <a:rPr lang="en-US" sz="2000" dirty="0"/>
              <a:t>': </a:t>
            </a:r>
            <a:r>
              <a:rPr lang="en-US" sz="2000" dirty="0" err="1"/>
              <a:t>lightgbm.LGBMClassifier</a:t>
            </a:r>
            <a:r>
              <a:rPr lang="en-US" sz="2000" dirty="0"/>
              <a:t>(</a:t>
            </a:r>
            <a:r>
              <a:rPr lang="en-US" sz="2000" dirty="0" err="1"/>
              <a:t>min_child_samples</a:t>
            </a:r>
            <a:r>
              <a:rPr lang="en-US" sz="2000" dirty="0"/>
              <a:t>=5, </a:t>
            </a:r>
            <a:r>
              <a:rPr lang="en-US" sz="2000" dirty="0" err="1"/>
              <a:t>min_split_gain</a:t>
            </a:r>
            <a:r>
              <a:rPr lang="en-US" sz="2000" dirty="0"/>
              <a:t>=0.01, </a:t>
            </a:r>
            <a:r>
              <a:rPr lang="en-US" sz="2000" dirty="0" err="1"/>
              <a:t>colsample_bytree</a:t>
            </a:r>
            <a:r>
              <a:rPr lang="en-US" sz="2000" dirty="0"/>
              <a:t>=0.9, </a:t>
            </a:r>
            <a:r>
              <a:rPr lang="en-US" sz="2000" dirty="0" err="1"/>
              <a:t>n_jobs</a:t>
            </a:r>
            <a:r>
              <a:rPr lang="en-US" sz="2000" dirty="0"/>
              <a:t>=-1), </a:t>
            </a:r>
          </a:p>
          <a:p>
            <a:r>
              <a:rPr lang="en-US" sz="2000" dirty="0"/>
              <a:t>'watch': </a:t>
            </a:r>
            <a:r>
              <a:rPr lang="en-US" sz="2000" dirty="0" err="1"/>
              <a:t>lightgbm.LGBMClassifier</a:t>
            </a:r>
            <a:r>
              <a:rPr lang="en-US" sz="2000" dirty="0"/>
              <a:t>(</a:t>
            </a:r>
            <a:r>
              <a:rPr lang="en-US" sz="2000" dirty="0" err="1"/>
              <a:t>min_child_samples</a:t>
            </a:r>
            <a:r>
              <a:rPr lang="en-US" sz="2000" dirty="0"/>
              <a:t>=5, </a:t>
            </a:r>
            <a:r>
              <a:rPr lang="en-US" sz="2000" dirty="0" err="1"/>
              <a:t>min_split_gain</a:t>
            </a:r>
            <a:r>
              <a:rPr lang="en-US" sz="2000" dirty="0"/>
              <a:t>=0.01, </a:t>
            </a:r>
            <a:r>
              <a:rPr lang="en-US" sz="2000" dirty="0" err="1"/>
              <a:t>colsample_bytree</a:t>
            </a:r>
            <a:r>
              <a:rPr lang="en-US" sz="2000" dirty="0"/>
              <a:t>=0.9, </a:t>
            </a:r>
            <a:r>
              <a:rPr lang="en-US" sz="2000" dirty="0" err="1"/>
              <a:t>n_jobs</a:t>
            </a:r>
            <a:r>
              <a:rPr lang="en-US" sz="2000" dirty="0"/>
              <a:t>=-1),</a:t>
            </a:r>
          </a:p>
          <a:p>
            <a:r>
              <a:rPr lang="en-US" sz="2000" dirty="0"/>
              <a:t>'</a:t>
            </a:r>
            <a:r>
              <a:rPr lang="en-US" sz="2000" dirty="0" err="1"/>
              <a:t>water_sensor</a:t>
            </a:r>
            <a:r>
              <a:rPr lang="en-US" sz="2000" dirty="0"/>
              <a:t>': </a:t>
            </a:r>
            <a:r>
              <a:rPr lang="en-US" sz="2000" dirty="0" err="1"/>
              <a:t>RandomForestClassifier</a:t>
            </a:r>
            <a:r>
              <a:rPr lang="en-US" sz="2000" dirty="0"/>
              <a:t>(</a:t>
            </a:r>
            <a:r>
              <a:rPr lang="en-US" sz="2000" dirty="0" err="1"/>
              <a:t>n_estimators</a:t>
            </a:r>
            <a:r>
              <a:rPr lang="en-US" sz="2000" dirty="0"/>
              <a:t>=50, </a:t>
            </a:r>
            <a:r>
              <a:rPr lang="en-US" sz="2000" dirty="0" err="1"/>
              <a:t>min_samples_leaf</a:t>
            </a:r>
            <a:r>
              <a:rPr lang="en-US" sz="2000" dirty="0"/>
              <a:t>=3, </a:t>
            </a:r>
            <a:r>
              <a:rPr lang="en-US" sz="2000" dirty="0" err="1"/>
              <a:t>n_jobs</a:t>
            </a:r>
            <a:r>
              <a:rPr lang="en-US" sz="2000" dirty="0"/>
              <a:t>=-1),             '</a:t>
            </a:r>
            <a:r>
              <a:rPr lang="en-US" sz="2000" dirty="0" err="1"/>
              <a:t>smoke_detector</a:t>
            </a:r>
            <a:r>
              <a:rPr lang="en-US" sz="2000" dirty="0"/>
              <a:t>': </a:t>
            </a:r>
            <a:r>
              <a:rPr lang="en-US" sz="2000" dirty="0" err="1"/>
              <a:t>lightgbm.LGBMClassifier</a:t>
            </a:r>
            <a:r>
              <a:rPr lang="en-US" sz="2000" dirty="0"/>
              <a:t>(</a:t>
            </a:r>
            <a:r>
              <a:rPr lang="en-US" sz="2000" dirty="0" err="1"/>
              <a:t>min_child_samples</a:t>
            </a:r>
            <a:r>
              <a:rPr lang="en-US" sz="2000" dirty="0"/>
              <a:t>=5, </a:t>
            </a:r>
            <a:r>
              <a:rPr lang="en-US" sz="2000" dirty="0" err="1"/>
              <a:t>min_split_gain</a:t>
            </a:r>
            <a:r>
              <a:rPr lang="en-US" sz="2000" dirty="0"/>
              <a:t>=0.01, </a:t>
            </a:r>
            <a:r>
              <a:rPr lang="en-US" sz="2000" dirty="0" err="1"/>
              <a:t>colsample_bytree</a:t>
            </a:r>
            <a:r>
              <a:rPr lang="en-US" sz="2000" dirty="0"/>
              <a:t>=0.9, </a:t>
            </a:r>
            <a:r>
              <a:rPr lang="en-US" sz="2000" dirty="0" err="1"/>
              <a:t>n_jobs</a:t>
            </a:r>
            <a:r>
              <a:rPr lang="en-US" sz="2000" dirty="0"/>
              <a:t>=-1)</a:t>
            </a:r>
          </a:p>
        </p:txBody>
      </p:sp>
    </p:spTree>
    <p:extLst>
      <p:ext uri="{BB962C8B-B14F-4D97-AF65-F5344CB8AC3E}">
        <p14:creationId xmlns:p14="http://schemas.microsoft.com/office/powerpoint/2010/main" val="39917244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Rectangle 134">
            <a:extLst>
              <a:ext uri="{FF2B5EF4-FFF2-40B4-BE49-F238E27FC236}">
                <a16:creationId xmlns:a16="http://schemas.microsoft.com/office/drawing/2014/main" id="{9228552E-C8B1-4A80-8448-0787CE0FC70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6" name="Picture 2" descr="Image result for house targaryen sigil">
            <a:extLst>
              <a:ext uri="{FF2B5EF4-FFF2-40B4-BE49-F238E27FC236}">
                <a16:creationId xmlns:a16="http://schemas.microsoft.com/office/drawing/2014/main" id="{DC8BD2E0-8CE0-40B4-ABDA-2B1A3ABE73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/>
              <a:t>The dragon has three heads</a:t>
            </a:r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Random Forest  - Trees</a:t>
            </a:r>
          </a:p>
          <a:p>
            <a:r>
              <a:rPr lang="en-US" dirty="0" err="1">
                <a:solidFill>
                  <a:srgbClr val="FFFFFF"/>
                </a:solidFill>
              </a:rPr>
              <a:t>XGBoost</a:t>
            </a:r>
            <a:r>
              <a:rPr lang="en-US" dirty="0">
                <a:solidFill>
                  <a:srgbClr val="FFFFFF"/>
                </a:solidFill>
              </a:rPr>
              <a:t> - Boosting</a:t>
            </a:r>
          </a:p>
          <a:p>
            <a:r>
              <a:rPr lang="en-US" dirty="0">
                <a:solidFill>
                  <a:srgbClr val="FFFFFF"/>
                </a:solidFill>
              </a:rPr>
              <a:t>Logistic Regression – Weights </a:t>
            </a:r>
          </a:p>
          <a:p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2325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9228552E-C8B1-4A80-8448-0787CE0FC70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https://upload.wikimedia.org/wikipedia/commons/thumb/1/17/Yin_yang.svg/1200px-Yin_yang.svg.png">
            <a:extLst>
              <a:ext uri="{FF2B5EF4-FFF2-40B4-BE49-F238E27FC236}">
                <a16:creationId xmlns:a16="http://schemas.microsoft.com/office/drawing/2014/main" id="{4ADE7E67-8A36-4E78-A133-4C7FCC6CE0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92" b="28758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Class Balancing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Weighting</a:t>
            </a:r>
          </a:p>
          <a:p>
            <a:pPr lvl="1"/>
            <a:r>
              <a:rPr lang="en-US" sz="2800" dirty="0">
                <a:solidFill>
                  <a:srgbClr val="FFFFFF"/>
                </a:solidFill>
              </a:rPr>
              <a:t>We tried different weight combinations (didn’t work </a:t>
            </a:r>
            <a:r>
              <a:rPr lang="en-US" sz="2800" dirty="0">
                <a:solidFill>
                  <a:srgbClr val="FFFFFF"/>
                </a:solidFill>
                <a:sym typeface="Wingdings" panose="05000000000000000000" pitchFamily="2" charset="2"/>
              </a:rPr>
              <a:t>)</a:t>
            </a:r>
            <a:r>
              <a:rPr lang="en-US" sz="2800" dirty="0">
                <a:solidFill>
                  <a:srgbClr val="FFFFFF"/>
                </a:solidFill>
              </a:rPr>
              <a:t>.</a:t>
            </a:r>
          </a:p>
          <a:p>
            <a:endParaRPr lang="en-US" sz="3200" dirty="0">
              <a:solidFill>
                <a:srgbClr val="FFFFFF"/>
              </a:solidFill>
            </a:endParaRPr>
          </a:p>
          <a:p>
            <a:r>
              <a:rPr lang="en-US" sz="3200" dirty="0">
                <a:solidFill>
                  <a:srgbClr val="FFFFFF"/>
                </a:solidFill>
              </a:rPr>
              <a:t>Resampling </a:t>
            </a:r>
          </a:p>
          <a:p>
            <a:pPr lvl="1"/>
            <a:r>
              <a:rPr lang="en-US" sz="2800" dirty="0">
                <a:solidFill>
                  <a:srgbClr val="FFFFFF"/>
                </a:solidFill>
              </a:rPr>
              <a:t>Balance train data for each classifier separately</a:t>
            </a:r>
          </a:p>
          <a:p>
            <a:pPr lvl="1"/>
            <a:r>
              <a:rPr lang="en-US" sz="2800" dirty="0">
                <a:solidFill>
                  <a:srgbClr val="FFFFFF"/>
                </a:solidFill>
              </a:rPr>
              <a:t>Sample balanced subset of dataset</a:t>
            </a:r>
          </a:p>
          <a:p>
            <a:pPr lvl="2"/>
            <a:r>
              <a:rPr lang="en-US" sz="2400" dirty="0">
                <a:solidFill>
                  <a:srgbClr val="FFFFFF"/>
                </a:solidFill>
              </a:rPr>
              <a:t>50 % given class</a:t>
            </a:r>
          </a:p>
          <a:p>
            <a:pPr lvl="2"/>
            <a:r>
              <a:rPr lang="en-US" sz="2400" dirty="0">
                <a:solidFill>
                  <a:srgbClr val="FFFFFF"/>
                </a:solidFill>
              </a:rPr>
              <a:t>50% other classes (unknown)</a:t>
            </a:r>
          </a:p>
          <a:p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39426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228552E-C8B1-4A80-8448-0787CE0FC70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10FCB6-233C-459F-BFF4-8891A4B7ED0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/>
          </a:blip>
          <a:srcRect r="7999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CB5860-5F44-4362-8CAB-A4C5FB08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Local Validation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BA3DEA-C7AF-48DF-B99E-8F0BB14163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Stratified  5-Fold  Validation</a:t>
            </a:r>
          </a:p>
          <a:p>
            <a:endParaRPr lang="en-US" dirty="0">
              <a:solidFill>
                <a:srgbClr val="FFFFFF"/>
              </a:solidFill>
            </a:endParaRPr>
          </a:p>
          <a:p>
            <a:r>
              <a:rPr lang="en-US" u="sng" dirty="0">
                <a:solidFill>
                  <a:srgbClr val="FFFFFF"/>
                </a:solidFill>
              </a:rPr>
              <a:t>Problem</a:t>
            </a:r>
            <a:r>
              <a:rPr lang="en-US" dirty="0">
                <a:solidFill>
                  <a:srgbClr val="FFFFFF"/>
                </a:solidFill>
              </a:rPr>
              <a:t>:  Test is perfectly balanced.</a:t>
            </a:r>
          </a:p>
          <a:p>
            <a:r>
              <a:rPr lang="en-US" u="sng" dirty="0">
                <a:solidFill>
                  <a:srgbClr val="FFFFFF"/>
                </a:solidFill>
              </a:rPr>
              <a:t>Solution</a:t>
            </a:r>
            <a:r>
              <a:rPr lang="en-US" dirty="0">
                <a:solidFill>
                  <a:srgbClr val="FFFFFF"/>
                </a:solidFill>
              </a:rPr>
              <a:t>:  Validation for each</a:t>
            </a:r>
            <a:r>
              <a:rPr lang="he-IL" dirty="0">
                <a:solidFill>
                  <a:srgbClr val="FFFFFF"/>
                </a:solidFill>
              </a:rPr>
              <a:t> </a:t>
            </a:r>
            <a:r>
              <a:rPr lang="en-US" dirty="0">
                <a:solidFill>
                  <a:srgbClr val="FFFFFF"/>
                </a:solidFill>
              </a:rPr>
              <a:t>fold was balanced to have 34 examples for each class (0.2 * # of samples from smallest class).</a:t>
            </a:r>
          </a:p>
        </p:txBody>
      </p:sp>
    </p:spTree>
    <p:extLst>
      <p:ext uri="{BB962C8B-B14F-4D97-AF65-F5344CB8AC3E}">
        <p14:creationId xmlns:p14="http://schemas.microsoft.com/office/powerpoint/2010/main" val="40753417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E862BE82-D00D-42C1-BF16-93AA37870C3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F6D92C2D-1D3D-4974-918C-06579FB354A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333" y="-2"/>
            <a:ext cx="5441859" cy="5654940"/>
          </a:xfrm>
          <a:custGeom>
            <a:avLst/>
            <a:gdLst>
              <a:gd name="connsiteX0" fmla="*/ 0 w 5441859"/>
              <a:gd name="connsiteY0" fmla="*/ 0 h 5654940"/>
              <a:gd name="connsiteX1" fmla="*/ 4400492 w 5441859"/>
              <a:gd name="connsiteY1" fmla="*/ 0 h 5654940"/>
              <a:gd name="connsiteX2" fmla="*/ 4484767 w 5441859"/>
              <a:gd name="connsiteY2" fmla="*/ 76595 h 5654940"/>
              <a:gd name="connsiteX3" fmla="*/ 5441859 w 5441859"/>
              <a:gd name="connsiteY3" fmla="*/ 2387221 h 5654940"/>
              <a:gd name="connsiteX4" fmla="*/ 2174140 w 5441859"/>
              <a:gd name="connsiteY4" fmla="*/ 5654940 h 5654940"/>
              <a:gd name="connsiteX5" fmla="*/ 156693 w 5441859"/>
              <a:gd name="connsiteY5" fmla="*/ 4957981 h 5654940"/>
              <a:gd name="connsiteX6" fmla="*/ 0 w 5441859"/>
              <a:gd name="connsiteY6" fmla="*/ 4820612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41859" h="5654940">
                <a:moveTo>
                  <a:pt x="0" y="0"/>
                </a:moveTo>
                <a:lnTo>
                  <a:pt x="4400492" y="0"/>
                </a:lnTo>
                <a:lnTo>
                  <a:pt x="4484767" y="76595"/>
                </a:lnTo>
                <a:cubicBezTo>
                  <a:pt x="5076108" y="667936"/>
                  <a:pt x="5441859" y="1484866"/>
                  <a:pt x="5441859" y="2387221"/>
                </a:cubicBezTo>
                <a:cubicBezTo>
                  <a:pt x="5441859" y="4191932"/>
                  <a:pt x="3978851" y="5654940"/>
                  <a:pt x="2174140" y="5654940"/>
                </a:cubicBezTo>
                <a:cubicBezTo>
                  <a:pt x="1412778" y="5654940"/>
                  <a:pt x="712231" y="5394557"/>
                  <a:pt x="156693" y="4957981"/>
                </a:cubicBezTo>
                <a:lnTo>
                  <a:pt x="0" y="4820612"/>
                </a:lnTo>
                <a:close/>
              </a:path>
            </a:pathLst>
          </a:custGeom>
          <a:solidFill>
            <a:schemeClr val="bg1">
              <a:lumMod val="95000"/>
              <a:lumOff val="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43DE0A-2ADF-408E-8973-776BFA0C9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242" y="632990"/>
            <a:ext cx="4062643" cy="1043409"/>
          </a:xfrm>
        </p:spPr>
        <p:txBody>
          <a:bodyPr>
            <a:normAutofit/>
          </a:bodyPr>
          <a:lstStyle/>
          <a:p>
            <a:r>
              <a:rPr lang="en-US" sz="3600" dirty="0"/>
              <a:t>Special Insights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6D688F-EEBA-44C2-BA8E-24C448E7D3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45" y="1604960"/>
            <a:ext cx="4569997" cy="3567114"/>
          </a:xfrm>
        </p:spPr>
        <p:txBody>
          <a:bodyPr anchor="t">
            <a:normAutofit/>
          </a:bodyPr>
          <a:lstStyle/>
          <a:p>
            <a:r>
              <a:rPr lang="en-US" sz="2400" dirty="0"/>
              <a:t>Perfectly balanced test </a:t>
            </a:r>
            <a:r>
              <a:rPr lang="en-US" sz="2400" dirty="0">
                <a:sym typeface="Wingdings" panose="05000000000000000000" pitchFamily="2" charset="2"/>
              </a:rPr>
              <a:t> </a:t>
            </a:r>
            <a:r>
              <a:rPr lang="en-US" sz="2400" dirty="0"/>
              <a:t>forced balanced predictions.</a:t>
            </a:r>
          </a:p>
          <a:p>
            <a:r>
              <a:rPr lang="en-US" sz="2400" dirty="0"/>
              <a:t>Sorted predictions by score from all 10 models together.</a:t>
            </a:r>
          </a:p>
          <a:p>
            <a:r>
              <a:rPr lang="en-US" sz="2400" dirty="0"/>
              <a:t>For each class we accepted the 100 most confident predictions.</a:t>
            </a:r>
          </a:p>
          <a:p>
            <a:r>
              <a:rPr lang="en-US" sz="2400" dirty="0"/>
              <a:t>Sample is classified as only one class.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2622" y="632989"/>
            <a:ext cx="5546759" cy="5546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2296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6753252F-4873-4F63-801D-CC719279A7D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7C8CCB-F95D-4249-92DD-651249D3535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4C7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Content Placeholder 5">
            <a:extLst>
              <a:ext uri="{FF2B5EF4-FFF2-40B4-BE49-F238E27FC236}">
                <a16:creationId xmlns:a16="http://schemas.microsoft.com/office/drawing/2014/main" id="{20C0108A-ADBC-463A-977F-AB213F833A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38600" y="965348"/>
            <a:ext cx="7188199" cy="492391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Data Exploration</a:t>
            </a:r>
          </a:p>
        </p:txBody>
      </p:sp>
    </p:spTree>
    <p:extLst>
      <p:ext uri="{BB962C8B-B14F-4D97-AF65-F5344CB8AC3E}">
        <p14:creationId xmlns:p14="http://schemas.microsoft.com/office/powerpoint/2010/main" val="23529961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72257994-BD97-4691-8B89-198A6D2BABDC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918509"/>
            <a:ext cx="12192000" cy="1939491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218" name="Picture 2" descr="http://laoblogger.com/images/3-monkeys-clipart-5.jpg">
            <a:extLst>
              <a:ext uri="{FF2B5EF4-FFF2-40B4-BE49-F238E27FC236}">
                <a16:creationId xmlns:a16="http://schemas.microsoft.com/office/drawing/2014/main" id="{4685D55E-192E-405B-B798-7B1C0FF6434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2992" y="490242"/>
            <a:ext cx="9830738" cy="3539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8CC6AE4-414A-47E8-84A4-FD7B8D80BF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4269282"/>
            <a:ext cx="8991600" cy="1264762"/>
          </a:xfrm>
          <a:solidFill>
            <a:srgbClr val="FFFFFF"/>
          </a:solidFill>
          <a:ln w="38100">
            <a:solidFill>
              <a:srgbClr val="404040"/>
            </a:solidFill>
            <a:miter lim="800000"/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kern="1200">
                <a:solidFill>
                  <a:srgbClr val="404040"/>
                </a:solidFill>
                <a:latin typeface="+mj-lt"/>
                <a:ea typeface="+mj-ea"/>
                <a:cs typeface="+mj-cs"/>
              </a:rPr>
              <a:t>Three Evil Classes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90337E7-527B-4A8E-A81C-70BA6A06BBBD}"/>
              </a:ext>
            </a:extLst>
          </p:cNvPr>
          <p:cNvSpPr txBox="1">
            <a:spLocks/>
          </p:cNvSpPr>
          <p:nvPr/>
        </p:nvSpPr>
        <p:spPr>
          <a:xfrm>
            <a:off x="838200" y="5541772"/>
            <a:ext cx="10515600" cy="13916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6000" baseline="-25000" dirty="0">
                <a:solidFill>
                  <a:srgbClr val="FFFFFF"/>
                </a:solidFill>
              </a:rPr>
              <a:t>Water Sensor 		Lights			Socket</a:t>
            </a:r>
          </a:p>
        </p:txBody>
      </p:sp>
    </p:spTree>
    <p:extLst>
      <p:ext uri="{BB962C8B-B14F-4D97-AF65-F5344CB8AC3E}">
        <p14:creationId xmlns:p14="http://schemas.microsoft.com/office/powerpoint/2010/main" val="38295661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EAAA0A1-48DB-4338-9D18-426A399F99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301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8289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9228552E-C8B1-4A80-8448-0787CE0FC70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290" name="Picture 2" descr="Image result for trim of a car">
            <a:extLst>
              <a:ext uri="{FF2B5EF4-FFF2-40B4-BE49-F238E27FC236}">
                <a16:creationId xmlns:a16="http://schemas.microsoft.com/office/drawing/2014/main" id="{99E72036-FD2D-4619-AE15-BA05EE8CFA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3" r="6117" b="1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EB00B67-E90A-4930-9676-CDB2CA9B2F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6495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7200" dirty="0">
                <a:solidFill>
                  <a:srgbClr val="FFFFFF"/>
                </a:solidFill>
              </a:rPr>
              <a:t>Possible Improvements</a:t>
            </a:r>
          </a:p>
        </p:txBody>
      </p:sp>
    </p:spTree>
    <p:extLst>
      <p:ext uri="{BB962C8B-B14F-4D97-AF65-F5344CB8AC3E}">
        <p14:creationId xmlns:p14="http://schemas.microsoft.com/office/powerpoint/2010/main" val="24099045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: Top Corners Rounded 9">
            <a:extLst>
              <a:ext uri="{FF2B5EF4-FFF2-40B4-BE49-F238E27FC236}">
                <a16:creationId xmlns:a16="http://schemas.microsoft.com/office/drawing/2014/main" id="{3BAF1561-20C4-41FD-A35F-BF2B9E727F3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529466" y="996722"/>
            <a:ext cx="5923488" cy="4864556"/>
          </a:xfrm>
          <a:prstGeom prst="round2SameRect">
            <a:avLst>
              <a:gd name="adj1" fmla="val 3762"/>
              <a:gd name="adj2" fmla="val 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: Top Corners Rounded 11">
            <a:extLst>
              <a:ext uri="{FF2B5EF4-FFF2-40B4-BE49-F238E27FC236}">
                <a16:creationId xmlns:a16="http://schemas.microsoft.com/office/drawing/2014/main" id="{839DC788-B140-4F3E-A91E-CB3E70ED940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457200" y="1050468"/>
            <a:ext cx="5609397" cy="4757058"/>
          </a:xfrm>
          <a:prstGeom prst="round2SameRect">
            <a:avLst>
              <a:gd name="adj1" fmla="val 2061"/>
              <a:gd name="adj2" fmla="val 0"/>
            </a:avLst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C18D930-0EEE-448F-ABF1-2AA3C83DA552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4071" y="2705800"/>
            <a:ext cx="1597456" cy="0"/>
          </a:xfrm>
          <a:prstGeom prst="line">
            <a:avLst/>
          </a:prstGeom>
          <a:ln w="508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733" y="981091"/>
            <a:ext cx="4092951" cy="1624457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Improvement Ideas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733" y="2834809"/>
            <a:ext cx="4092951" cy="3042099"/>
          </a:xfrm>
        </p:spPr>
        <p:txBody>
          <a:bodyPr anchor="t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Hyper Parameter Tuning using grid search, hill climbing etc.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Augmentation</a:t>
            </a:r>
          </a:p>
          <a:p>
            <a:pPr lvl="1"/>
            <a:r>
              <a:rPr lang="en-US" sz="2000" dirty="0">
                <a:solidFill>
                  <a:schemeClr val="bg1"/>
                </a:solidFill>
              </a:rPr>
              <a:t>Gaussian noise</a:t>
            </a:r>
          </a:p>
          <a:p>
            <a:pPr lvl="1"/>
            <a:r>
              <a:rPr lang="en-US" sz="2000" dirty="0">
                <a:solidFill>
                  <a:schemeClr val="bg1"/>
                </a:solidFill>
              </a:rPr>
              <a:t>GANs</a:t>
            </a:r>
          </a:p>
        </p:txBody>
      </p:sp>
      <p:pic>
        <p:nvPicPr>
          <p:cNvPr id="9" name="Picture 2" descr="Image result for chef ramsay knife sharpening gif">
            <a:extLst>
              <a:ext uri="{FF2B5EF4-FFF2-40B4-BE49-F238E27FC236}">
                <a16:creationId xmlns:a16="http://schemas.microsoft.com/office/drawing/2014/main" id="{2E924EF6-3EFF-4A35-939A-4B452B63CE1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5972" y="981091"/>
            <a:ext cx="5194466" cy="4675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27534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Top Corners Rounded 10">
            <a:extLst>
              <a:ext uri="{FF2B5EF4-FFF2-40B4-BE49-F238E27FC236}">
                <a16:creationId xmlns:a16="http://schemas.microsoft.com/office/drawing/2014/main" id="{3BAF1561-20C4-41FD-A35F-BF2B9E727F3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529466" y="996722"/>
            <a:ext cx="5923488" cy="4864556"/>
          </a:xfrm>
          <a:prstGeom prst="round2SameRect">
            <a:avLst>
              <a:gd name="adj1" fmla="val 3762"/>
              <a:gd name="adj2" fmla="val 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: Top Corners Rounded 12">
            <a:extLst>
              <a:ext uri="{FF2B5EF4-FFF2-40B4-BE49-F238E27FC236}">
                <a16:creationId xmlns:a16="http://schemas.microsoft.com/office/drawing/2014/main" id="{839DC788-B140-4F3E-A91E-CB3E70ED940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457200" y="1050468"/>
            <a:ext cx="5609397" cy="4757058"/>
          </a:xfrm>
          <a:prstGeom prst="round2SameRect">
            <a:avLst>
              <a:gd name="adj1" fmla="val 2061"/>
              <a:gd name="adj2" fmla="val 0"/>
            </a:avLst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C18D930-0EEE-448F-ABF1-2AA3C83DA552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4071" y="2705800"/>
            <a:ext cx="1597456" cy="0"/>
          </a:xfrm>
          <a:prstGeom prst="line">
            <a:avLst/>
          </a:prstGeom>
          <a:ln w="508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Graphic 5">
            <a:extLst>
              <a:ext uri="{FF2B5EF4-FFF2-40B4-BE49-F238E27FC236}">
                <a16:creationId xmlns:a16="http://schemas.microsoft.com/office/drawing/2014/main" id="{93CEEA2A-3BCE-4978-8585-9AF4812A792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91605" y="467256"/>
            <a:ext cx="5766440" cy="57664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733" y="981091"/>
            <a:ext cx="4092951" cy="1624457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Feature Extraction Improvements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733" y="2834809"/>
            <a:ext cx="4092951" cy="3042099"/>
          </a:xfrm>
        </p:spPr>
        <p:txBody>
          <a:bodyPr anchor="t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Last layer of autoencoder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Larger search space for meta-features</a:t>
            </a:r>
          </a:p>
          <a:p>
            <a:pPr lvl="1"/>
            <a:r>
              <a:rPr lang="en-US" sz="2000" dirty="0">
                <a:solidFill>
                  <a:schemeClr val="bg1"/>
                </a:solidFill>
              </a:rPr>
              <a:t>aggressive feature selection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58102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Top Corners Rounded 10">
            <a:extLst>
              <a:ext uri="{FF2B5EF4-FFF2-40B4-BE49-F238E27FC236}">
                <a16:creationId xmlns:a16="http://schemas.microsoft.com/office/drawing/2014/main" id="{3BAF1561-20C4-41FD-A35F-BF2B9E727F3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529466" y="996722"/>
            <a:ext cx="5923488" cy="4864556"/>
          </a:xfrm>
          <a:prstGeom prst="round2SameRect">
            <a:avLst>
              <a:gd name="adj1" fmla="val 3762"/>
              <a:gd name="adj2" fmla="val 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: Top Corners Rounded 12">
            <a:extLst>
              <a:ext uri="{FF2B5EF4-FFF2-40B4-BE49-F238E27FC236}">
                <a16:creationId xmlns:a16="http://schemas.microsoft.com/office/drawing/2014/main" id="{839DC788-B140-4F3E-A91E-CB3E70ED940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457200" y="1050468"/>
            <a:ext cx="5609397" cy="4757058"/>
          </a:xfrm>
          <a:prstGeom prst="round2SameRect">
            <a:avLst>
              <a:gd name="adj1" fmla="val 2061"/>
              <a:gd name="adj2" fmla="val 0"/>
            </a:avLst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C18D930-0EEE-448F-ABF1-2AA3C83DA552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4071" y="2705800"/>
            <a:ext cx="1597456" cy="0"/>
          </a:xfrm>
          <a:prstGeom prst="line">
            <a:avLst/>
          </a:prstGeom>
          <a:ln w="508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Graphic 5">
            <a:extLst>
              <a:ext uri="{FF2B5EF4-FFF2-40B4-BE49-F238E27FC236}">
                <a16:creationId xmlns:a16="http://schemas.microsoft.com/office/drawing/2014/main" id="{93CEEA2A-3BCE-4978-8585-9AF4812A792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91605" y="467256"/>
            <a:ext cx="5766440" cy="57664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733" y="981091"/>
            <a:ext cx="4092951" cy="1624457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Feature Extraction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733" y="2834809"/>
            <a:ext cx="4092951" cy="3042099"/>
          </a:xfrm>
        </p:spPr>
        <p:txBody>
          <a:bodyPr anchor="t"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Larger search space for meta-features </a:t>
            </a:r>
            <a:r>
              <a:rPr lang="en-US" sz="2000" dirty="0">
                <a:solidFill>
                  <a:schemeClr val="bg1"/>
                </a:solidFill>
                <a:sym typeface="Wingdings" panose="05000000000000000000" pitchFamily="2" charset="2"/>
              </a:rPr>
              <a:t> </a:t>
            </a:r>
            <a:r>
              <a:rPr lang="en-US" sz="2000" dirty="0">
                <a:solidFill>
                  <a:schemeClr val="bg1"/>
                </a:solidFill>
              </a:rPr>
              <a:t>aggressive feature selection</a:t>
            </a:r>
          </a:p>
          <a:p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Last layer of an autoencoder</a:t>
            </a:r>
          </a:p>
        </p:txBody>
      </p:sp>
    </p:spTree>
    <p:extLst>
      <p:ext uri="{BB962C8B-B14F-4D97-AF65-F5344CB8AC3E}">
        <p14:creationId xmlns:p14="http://schemas.microsoft.com/office/powerpoint/2010/main" val="22880237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: Top Corners Rounded 70">
            <a:extLst>
              <a:ext uri="{FF2B5EF4-FFF2-40B4-BE49-F238E27FC236}">
                <a16:creationId xmlns:a16="http://schemas.microsoft.com/office/drawing/2014/main" id="{3BAF1561-20C4-41FD-A35F-BF2B9E727F3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529466" y="996722"/>
            <a:ext cx="5923488" cy="4864556"/>
          </a:xfrm>
          <a:prstGeom prst="round2SameRect">
            <a:avLst>
              <a:gd name="adj1" fmla="val 3762"/>
              <a:gd name="adj2" fmla="val 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3" name="Rectangle: Top Corners Rounded 72">
            <a:extLst>
              <a:ext uri="{FF2B5EF4-FFF2-40B4-BE49-F238E27FC236}">
                <a16:creationId xmlns:a16="http://schemas.microsoft.com/office/drawing/2014/main" id="{839DC788-B140-4F3E-A91E-CB3E70ED940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457200" y="1050468"/>
            <a:ext cx="5609397" cy="4757058"/>
          </a:xfrm>
          <a:prstGeom prst="round2SameRect">
            <a:avLst>
              <a:gd name="adj1" fmla="val 2061"/>
              <a:gd name="adj2" fmla="val 0"/>
            </a:avLst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FC18D930-0EEE-448F-ABF1-2AA3C83DA552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4071" y="2705800"/>
            <a:ext cx="1597456" cy="0"/>
          </a:xfrm>
          <a:prstGeom prst="line">
            <a:avLst/>
          </a:prstGeom>
          <a:ln w="508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338" name="Picture 2" descr="Image result for image augmentation">
            <a:extLst>
              <a:ext uri="{FF2B5EF4-FFF2-40B4-BE49-F238E27FC236}">
                <a16:creationId xmlns:a16="http://schemas.microsoft.com/office/drawing/2014/main" id="{71FB9810-EB75-4B4F-AD0D-C6A0513E93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9818" y="467256"/>
            <a:ext cx="5810015" cy="5766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0EC283-1EEF-4D76-BD2D-B0D0E6FD1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981091"/>
            <a:ext cx="4092951" cy="1624457"/>
          </a:xfrm>
        </p:spPr>
        <p:txBody>
          <a:bodyPr>
            <a:normAutofit/>
          </a:bodyPr>
          <a:lstStyle/>
          <a:p>
            <a:r>
              <a:rPr lang="en-US" sz="3600">
                <a:solidFill>
                  <a:schemeClr val="bg1"/>
                </a:solidFill>
              </a:rPr>
              <a:t>Data Augmentation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015C33-A86B-4ECA-BD9A-2D436D3514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1733" y="2834809"/>
            <a:ext cx="4092951" cy="3042099"/>
          </a:xfrm>
        </p:spPr>
        <p:txBody>
          <a:bodyPr anchor="t"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Improve generalization and mitigate class imbalance</a:t>
            </a:r>
          </a:p>
          <a:p>
            <a:r>
              <a:rPr lang="en-US" sz="2000" dirty="0">
                <a:solidFill>
                  <a:schemeClr val="bg1"/>
                </a:solidFill>
              </a:rPr>
              <a:t>Methods:</a:t>
            </a:r>
          </a:p>
          <a:p>
            <a:pPr lvl="1"/>
            <a:r>
              <a:rPr lang="en-US" sz="2000" dirty="0">
                <a:solidFill>
                  <a:schemeClr val="bg1"/>
                </a:solidFill>
              </a:rPr>
              <a:t>Gaussian noise</a:t>
            </a:r>
          </a:p>
          <a:p>
            <a:pPr lvl="1"/>
            <a:r>
              <a:rPr lang="en-US" sz="2000" dirty="0">
                <a:solidFill>
                  <a:schemeClr val="bg1"/>
                </a:solidFill>
              </a:rPr>
              <a:t>GANs for under-represented classes</a:t>
            </a:r>
          </a:p>
        </p:txBody>
      </p:sp>
    </p:spTree>
    <p:extLst>
      <p:ext uri="{BB962C8B-B14F-4D97-AF65-F5344CB8AC3E}">
        <p14:creationId xmlns:p14="http://schemas.microsoft.com/office/powerpoint/2010/main" val="40028504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6753252F-4873-4F63-801D-CC719279A7D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7C8CCB-F95D-4249-92DD-651249D3535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4C7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Data Exploration</a:t>
            </a:r>
          </a:p>
        </p:txBody>
      </p:sp>
      <p:pic>
        <p:nvPicPr>
          <p:cNvPr id="10" name="Content Placeholder 3">
            <a:extLst>
              <a:ext uri="{FF2B5EF4-FFF2-40B4-BE49-F238E27FC236}">
                <a16:creationId xmlns:a16="http://schemas.microsoft.com/office/drawing/2014/main" id="{763F71D2-F0A5-4071-A803-9AAADBDB52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96543" y="323750"/>
            <a:ext cx="4576020" cy="6224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835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6753252F-4873-4F63-801D-CC719279A7D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7C8CCB-F95D-4249-92DD-651249D3535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4C7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Data Exploration</a:t>
            </a:r>
          </a:p>
        </p:txBody>
      </p:sp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65266C19-3DCD-478F-947C-5FC981787B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94019" y="418012"/>
            <a:ext cx="8709021" cy="6154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5943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90" name="Picture 6" descr="drawing illustration digital art simple background minimalism humor logo cartoon orange fruit brand font">
            <a:extLst>
              <a:ext uri="{FF2B5EF4-FFF2-40B4-BE49-F238E27FC236}">
                <a16:creationId xmlns:a16="http://schemas.microsoft.com/office/drawing/2014/main" id="{B1398D64-620E-4EA5-B561-A0A37474C9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91" r="9091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Rectangle 74">
            <a:extLst>
              <a:ext uri="{FF2B5EF4-FFF2-40B4-BE49-F238E27FC236}">
                <a16:creationId xmlns:a16="http://schemas.microsoft.com/office/drawing/2014/main" id="{2B1D4F77-A17C-43D7-B7FA-545148E4E93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6"/>
            <a:ext cx="4332307" cy="5896743"/>
          </a:xfrm>
          <a:prstGeom prst="rect">
            <a:avLst/>
          </a:prstGeom>
          <a:solidFill>
            <a:schemeClr val="bg1">
              <a:alpha val="90000"/>
            </a:schemeClr>
          </a:solidFill>
          <a:ln w="127000" cap="sq" cmpd="thinThick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805" y="640263"/>
            <a:ext cx="3759240" cy="1344975"/>
          </a:xfrm>
        </p:spPr>
        <p:txBody>
          <a:bodyPr>
            <a:normAutofit/>
          </a:bodyPr>
          <a:lstStyle/>
          <a:p>
            <a:r>
              <a:rPr lang="en-US" sz="4000"/>
              <a:t>Feature Extraction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4110" y="2121763"/>
            <a:ext cx="3939790" cy="3773010"/>
          </a:xfrm>
        </p:spPr>
        <p:txBody>
          <a:bodyPr>
            <a:normAutofit/>
          </a:bodyPr>
          <a:lstStyle/>
          <a:p>
            <a:r>
              <a:rPr lang="en-US" sz="2400" dirty="0"/>
              <a:t>258 meta features</a:t>
            </a:r>
          </a:p>
          <a:p>
            <a:pPr lvl="1"/>
            <a:r>
              <a:rPr lang="en-US" dirty="0"/>
              <a:t>Based on insights from data exploration.</a:t>
            </a:r>
          </a:p>
          <a:p>
            <a:pPr lvl="1"/>
            <a:r>
              <a:rPr lang="en-US" dirty="0"/>
              <a:t>Divide features by </a:t>
            </a:r>
          </a:p>
          <a:p>
            <a:pPr lvl="2"/>
            <a:r>
              <a:rPr lang="en-US" dirty="0"/>
              <a:t>“duration”,</a:t>
            </a:r>
          </a:p>
          <a:p>
            <a:pPr lvl="2"/>
            <a:r>
              <a:rPr lang="en-US" dirty="0"/>
              <a:t>“bytes”,</a:t>
            </a:r>
          </a:p>
          <a:p>
            <a:pPr lvl="2"/>
            <a:r>
              <a:rPr lang="en-US" dirty="0"/>
              <a:t>“</a:t>
            </a:r>
            <a:r>
              <a:rPr lang="en-US" dirty="0" err="1"/>
              <a:t>ttls_avg</a:t>
            </a:r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862486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24" name="Rectangle 82">
            <a:extLst>
              <a:ext uri="{FF2B5EF4-FFF2-40B4-BE49-F238E27FC236}">
                <a16:creationId xmlns:a16="http://schemas.microsoft.com/office/drawing/2014/main" id="{9228552E-C8B1-4A80-8448-0787CE0FC70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422" name="Picture 14" descr="https://vignette.wikia.nocookie.net/moistmeme/images/b/b7/Void.jpg/revision/latest?cb=20150703045152">
            <a:extLst>
              <a:ext uri="{FF2B5EF4-FFF2-40B4-BE49-F238E27FC236}">
                <a16:creationId xmlns:a16="http://schemas.microsoft.com/office/drawing/2014/main" id="{033D9916-E0C7-4A21-AB37-45D6B831C4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00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Null Handling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195 instances with null values: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185 without http data , 10 without </a:t>
            </a:r>
            <a:r>
              <a:rPr lang="en-US" dirty="0" err="1">
                <a:solidFill>
                  <a:srgbClr val="FFFFFF"/>
                </a:solidFill>
              </a:rPr>
              <a:t>ssl</a:t>
            </a:r>
            <a:r>
              <a:rPr lang="en-US" dirty="0">
                <a:solidFill>
                  <a:srgbClr val="FFFFFF"/>
                </a:solidFill>
              </a:rPr>
              <a:t> data</a:t>
            </a:r>
          </a:p>
          <a:p>
            <a:pPr marL="457200" lvl="1" indent="0">
              <a:buNone/>
            </a:pPr>
            <a:endParaRPr lang="en-US" dirty="0">
              <a:solidFill>
                <a:srgbClr val="FFFFFF"/>
              </a:solidFill>
            </a:endParaRPr>
          </a:p>
          <a:p>
            <a:r>
              <a:rPr lang="en-US" dirty="0">
                <a:solidFill>
                  <a:srgbClr val="FFFFFF"/>
                </a:solidFill>
              </a:rPr>
              <a:t>Only 2 classes for instances with null values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125 TV (0.49% from all TV)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70 Security Camera (0.21% from all Security Camera)</a:t>
            </a:r>
          </a:p>
          <a:p>
            <a:pPr marL="457200" lvl="1" indent="0">
              <a:buNone/>
            </a:pPr>
            <a:endParaRPr lang="en-US" dirty="0">
              <a:solidFill>
                <a:srgbClr val="FFFFFF"/>
              </a:solidFill>
            </a:endParaRPr>
          </a:p>
          <a:p>
            <a:r>
              <a:rPr lang="en-US" b="1" u="sng" dirty="0">
                <a:solidFill>
                  <a:srgbClr val="FFFFFF"/>
                </a:solidFill>
              </a:rPr>
              <a:t>Bottom line</a:t>
            </a:r>
            <a:r>
              <a:rPr lang="en-US" dirty="0">
                <a:solidFill>
                  <a:srgbClr val="FFFFFF"/>
                </a:solidFill>
              </a:rPr>
              <a:t>: Replace nulls with 0’s</a:t>
            </a:r>
          </a:p>
          <a:p>
            <a:pPr lvl="1"/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44425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3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7A4ABE3-6B76-479F-A072-44D736E37F8D}"/>
              </a:ext>
            </a:extLst>
          </p:cNvPr>
          <p:cNvSpPr/>
          <p:nvPr/>
        </p:nvSpPr>
        <p:spPr>
          <a:xfrm>
            <a:off x="0" y="5753961"/>
            <a:ext cx="2281232" cy="89494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lose up of a logo&#10;&#10;Description generated with high confidence">
            <a:extLst>
              <a:ext uri="{FF2B5EF4-FFF2-40B4-BE49-F238E27FC236}">
                <a16:creationId xmlns:a16="http://schemas.microsoft.com/office/drawing/2014/main" id="{438DBCF7-F65A-4678-98CF-464866D8373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1459"/>
          <a:stretch/>
        </p:blipFill>
        <p:spPr>
          <a:xfrm>
            <a:off x="2281232" y="0"/>
            <a:ext cx="7745505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9F3B921-8C39-4BFF-BEF5-3D1860F8B1DD}"/>
              </a:ext>
            </a:extLst>
          </p:cNvPr>
          <p:cNvSpPr/>
          <p:nvPr/>
        </p:nvSpPr>
        <p:spPr>
          <a:xfrm>
            <a:off x="9910768" y="5758774"/>
            <a:ext cx="2281232" cy="89494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649E2B6-70F7-4F78-B33D-E33966341635}"/>
              </a:ext>
            </a:extLst>
          </p:cNvPr>
          <p:cNvSpPr/>
          <p:nvPr/>
        </p:nvSpPr>
        <p:spPr>
          <a:xfrm>
            <a:off x="795336" y="528636"/>
            <a:ext cx="10806113" cy="5964239"/>
          </a:xfrm>
          <a:prstGeom prst="rect">
            <a:avLst/>
          </a:prstGeom>
          <a:solidFill>
            <a:schemeClr val="tx1">
              <a:lumMod val="50000"/>
              <a:lumOff val="50000"/>
              <a:alpha val="8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Manual Feature Selection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Features with low variance:</a:t>
                </a:r>
              </a:p>
              <a:p>
                <a:pPr lvl="1"/>
                <a:r>
                  <a:rPr lang="en-US" dirty="0">
                    <a:solidFill>
                      <a:schemeClr val="bg1"/>
                    </a:solidFill>
                  </a:rPr>
                  <a:t>21 features with 0 variance – drop them</a:t>
                </a:r>
              </a:p>
              <a:p>
                <a:pPr lvl="1"/>
                <a:r>
                  <a:rPr lang="en-US" dirty="0">
                    <a:solidFill>
                      <a:schemeClr val="bg1"/>
                    </a:solidFill>
                  </a:rPr>
                  <a:t>32 features with variance between 0 and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1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−2</m:t>
                        </m:r>
                      </m:sup>
                    </m:sSup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 lvl="2"/>
                <a:r>
                  <a:rPr lang="en-US" dirty="0">
                    <a:solidFill>
                      <a:schemeClr val="bg1"/>
                    </a:solidFill>
                  </a:rPr>
                  <a:t>Non-0 values correspond to specific classes</a:t>
                </a:r>
              </a:p>
              <a:p>
                <a:pPr lvl="2"/>
                <a:r>
                  <a:rPr lang="en-US" dirty="0">
                    <a:solidFill>
                      <a:schemeClr val="bg1"/>
                    </a:solidFill>
                  </a:rPr>
                  <a:t>Low variance but correlated to specific classes - Keep them!</a:t>
                </a:r>
              </a:p>
              <a:p>
                <a:pPr lvl="2"/>
                <a:endParaRPr lang="en-US" dirty="0">
                  <a:solidFill>
                    <a:schemeClr val="bg1"/>
                  </a:solidFill>
                </a:endParaRPr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Correlated features:</a:t>
                </a:r>
              </a:p>
              <a:p>
                <a:pPr lvl="1"/>
                <a:r>
                  <a:rPr lang="en-US" dirty="0">
                    <a:solidFill>
                      <a:schemeClr val="bg1"/>
                    </a:solidFill>
                  </a:rPr>
                  <a:t>For a given threshold, drop features iteratively until there isn’t a pair of features with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𝑐𝑜𝑟𝑟𝑒𝑙𝑎𝑡𝑖𝑜𝑛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𝑡h𝑟𝑒𝑠h𝑜𝑙𝑑</m:t>
                    </m:r>
                  </m:oMath>
                </a14:m>
                <a:endParaRPr lang="en-US" b="0" dirty="0">
                  <a:solidFill>
                    <a:schemeClr val="bg1"/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bg1"/>
                    </a:solidFill>
                  </a:rPr>
                  <a:t>A threshold of 0.99 drops 83 features</a:t>
                </a:r>
              </a:p>
              <a:p>
                <a:pPr lvl="1"/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829497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3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7A4ABE3-6B76-479F-A072-44D736E37F8D}"/>
              </a:ext>
            </a:extLst>
          </p:cNvPr>
          <p:cNvSpPr/>
          <p:nvPr/>
        </p:nvSpPr>
        <p:spPr>
          <a:xfrm>
            <a:off x="0" y="5753961"/>
            <a:ext cx="2281232" cy="89494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pic>
        <p:nvPicPr>
          <p:cNvPr id="5" name="Picture 4" descr="A close up of a logo&#10;&#10;Description generated with high confidence">
            <a:extLst>
              <a:ext uri="{FF2B5EF4-FFF2-40B4-BE49-F238E27FC236}">
                <a16:creationId xmlns:a16="http://schemas.microsoft.com/office/drawing/2014/main" id="{438DBCF7-F65A-4678-98CF-464866D8373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1459"/>
          <a:stretch/>
        </p:blipFill>
        <p:spPr>
          <a:xfrm>
            <a:off x="2281232" y="0"/>
            <a:ext cx="7745505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9F3B921-8C39-4BFF-BEF5-3D1860F8B1DD}"/>
              </a:ext>
            </a:extLst>
          </p:cNvPr>
          <p:cNvSpPr/>
          <p:nvPr/>
        </p:nvSpPr>
        <p:spPr>
          <a:xfrm>
            <a:off x="9910768" y="5758774"/>
            <a:ext cx="2281232" cy="89494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649E2B6-70F7-4F78-B33D-E33966341635}"/>
              </a:ext>
            </a:extLst>
          </p:cNvPr>
          <p:cNvSpPr/>
          <p:nvPr/>
        </p:nvSpPr>
        <p:spPr>
          <a:xfrm>
            <a:off x="795336" y="528636"/>
            <a:ext cx="10806113" cy="5964239"/>
          </a:xfrm>
          <a:prstGeom prst="rect">
            <a:avLst/>
          </a:prstGeom>
          <a:solidFill>
            <a:schemeClr val="tx1">
              <a:lumMod val="50000"/>
              <a:lumOff val="50000"/>
              <a:alpha val="8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Automatic Feature Selection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Class-dependent feature selection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Model per class -&gt; Feature selection per class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For each class, select half the features using chi-squared stats</a:t>
            </a:r>
          </a:p>
          <a:p>
            <a:pPr lvl="1"/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Didn’t improve results</a:t>
            </a:r>
          </a:p>
        </p:txBody>
      </p:sp>
    </p:spTree>
    <p:extLst>
      <p:ext uri="{BB962C8B-B14F-4D97-AF65-F5344CB8AC3E}">
        <p14:creationId xmlns:p14="http://schemas.microsoft.com/office/powerpoint/2010/main" val="23116092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9228552E-C8B1-4A80-8448-0787CE0FC70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pic>
        <p:nvPicPr>
          <p:cNvPr id="4098" name="Picture 2" descr="https://finexecutive.com/uploads/news/preview/600_400/164453007464.jpg">
            <a:extLst>
              <a:ext uri="{FF2B5EF4-FFF2-40B4-BE49-F238E27FC236}">
                <a16:creationId xmlns:a16="http://schemas.microsoft.com/office/drawing/2014/main" id="{F265508B-3461-4A28-B9C1-661E4E63AD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21" b="14094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CAB0795-E86B-4D2B-B980-2948E332CB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104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8000" b="1" dirty="0">
                <a:solidFill>
                  <a:srgbClr val="FFFFFF"/>
                </a:solidFill>
              </a:rPr>
              <a:t>Failures</a:t>
            </a:r>
          </a:p>
        </p:txBody>
      </p:sp>
    </p:spTree>
    <p:extLst>
      <p:ext uri="{BB962C8B-B14F-4D97-AF65-F5344CB8AC3E}">
        <p14:creationId xmlns:p14="http://schemas.microsoft.com/office/powerpoint/2010/main" val="24033181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Gill Sans MT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582</TotalTime>
  <Words>778</Words>
  <Application>Microsoft Office PowerPoint</Application>
  <PresentationFormat>Widescreen</PresentationFormat>
  <Paragraphs>114</Paragraphs>
  <Slides>26</Slides>
  <Notes>0</Notes>
  <HiddenSlides>7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Arial</vt:lpstr>
      <vt:lpstr>Calibri</vt:lpstr>
      <vt:lpstr>Cambria Math</vt:lpstr>
      <vt:lpstr>Gill Sans MT</vt:lpstr>
      <vt:lpstr>Wingdings</vt:lpstr>
      <vt:lpstr>Office Theme</vt:lpstr>
      <vt:lpstr>PowerPoint Presentation</vt:lpstr>
      <vt:lpstr>Data Exploration</vt:lpstr>
      <vt:lpstr>Data Exploration</vt:lpstr>
      <vt:lpstr>Data Exploration</vt:lpstr>
      <vt:lpstr>Feature Extraction</vt:lpstr>
      <vt:lpstr>Null Handling</vt:lpstr>
      <vt:lpstr>Manual Feature Selection</vt:lpstr>
      <vt:lpstr>Automatic Feature Selection</vt:lpstr>
      <vt:lpstr>Failures</vt:lpstr>
      <vt:lpstr>TSNE</vt:lpstr>
      <vt:lpstr>DBscan</vt:lpstr>
      <vt:lpstr>Meta-Features</vt:lpstr>
      <vt:lpstr>PowerPoint Presentation</vt:lpstr>
      <vt:lpstr>Modeling</vt:lpstr>
      <vt:lpstr>Modeling</vt:lpstr>
      <vt:lpstr>The dragon has three heads</vt:lpstr>
      <vt:lpstr>Class Balancing</vt:lpstr>
      <vt:lpstr>Local Validation</vt:lpstr>
      <vt:lpstr>Special Insights</vt:lpstr>
      <vt:lpstr>Three Evil Classes</vt:lpstr>
      <vt:lpstr>PowerPoint Presentation</vt:lpstr>
      <vt:lpstr>Possible Improvements</vt:lpstr>
      <vt:lpstr>Improvement Ideas</vt:lpstr>
      <vt:lpstr>Feature Extraction Improvements</vt:lpstr>
      <vt:lpstr>Feature Extraction</vt:lpstr>
      <vt:lpstr>Data Augmentation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hack</dc:creator>
  <cp:lastModifiedBy>Dima Kagan</cp:lastModifiedBy>
  <cp:revision>73</cp:revision>
  <dcterms:created xsi:type="dcterms:W3CDTF">2018-05-03T16:31:24Z</dcterms:created>
  <dcterms:modified xsi:type="dcterms:W3CDTF">2018-05-14T17:44:28Z</dcterms:modified>
</cp:coreProperties>
</file>